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783388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" roundtripDataSignature="AMtx7mhOPKsXX2N8gnDeh2EvENYY2lOP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005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1750" y="0"/>
            <a:ext cx="294005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11225" y="744537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7862" y="4714875"/>
            <a:ext cx="5427662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162"/>
            <a:ext cx="294005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1750" y="9428162"/>
            <a:ext cx="294005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:notes"/>
          <p:cNvSpPr txBox="1">
            <a:spLocks noGrp="1"/>
          </p:cNvSpPr>
          <p:nvPr>
            <p:ph type="body" idx="1"/>
          </p:nvPr>
        </p:nvSpPr>
        <p:spPr>
          <a:xfrm>
            <a:off x="677862" y="4714875"/>
            <a:ext cx="5427662" cy="44672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:notes"/>
          <p:cNvSpPr txBox="1">
            <a:spLocks noGrp="1"/>
          </p:cNvSpPr>
          <p:nvPr>
            <p:ph type="body" idx="1"/>
          </p:nvPr>
        </p:nvSpPr>
        <p:spPr>
          <a:xfrm>
            <a:off x="677862" y="4714875"/>
            <a:ext cx="5427662" cy="44672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:notes"/>
          <p:cNvSpPr txBox="1">
            <a:spLocks noGrp="1"/>
          </p:cNvSpPr>
          <p:nvPr>
            <p:ph type="body" idx="1"/>
          </p:nvPr>
        </p:nvSpPr>
        <p:spPr>
          <a:xfrm>
            <a:off x="677862" y="4714875"/>
            <a:ext cx="5427662" cy="44672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ctrTitle"/>
          </p:nvPr>
        </p:nvSpPr>
        <p:spPr>
          <a:xfrm>
            <a:off x="1371600" y="2130425"/>
            <a:ext cx="64008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023C5E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560"/>
              </a:spcBef>
              <a:spcAft>
                <a:spcPts val="0"/>
              </a:spcAft>
              <a:buClr>
                <a:srgbClr val="9C9D9F"/>
              </a:buClr>
              <a:buSzPts val="2800"/>
              <a:buNone/>
              <a:defRPr sz="2800" i="1">
                <a:solidFill>
                  <a:srgbClr val="9C9D9F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1"/>
          </p:nvPr>
        </p:nvSpPr>
        <p:spPr>
          <a:xfrm>
            <a:off x="457200" y="2514600"/>
            <a:ext cx="8229600" cy="3611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cap="none">
                <a:solidFill>
                  <a:srgbClr val="023C5E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9C9D9F"/>
              </a:buClr>
              <a:buSzPts val="2000"/>
              <a:buNone/>
              <a:defRPr sz="2000">
                <a:solidFill>
                  <a:srgbClr val="9C9D9F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4"/>
          <p:cNvGrpSpPr/>
          <p:nvPr/>
        </p:nvGrpSpPr>
        <p:grpSpPr>
          <a:xfrm>
            <a:off x="-36512" y="476250"/>
            <a:ext cx="8748712" cy="6381750"/>
            <a:chOff x="0" y="476672"/>
            <a:chExt cx="8748464" cy="6381328"/>
          </a:xfrm>
        </p:grpSpPr>
        <p:sp>
          <p:nvSpPr>
            <p:cNvPr id="11" name="Google Shape;11;p4"/>
            <p:cNvSpPr txBox="1"/>
            <p:nvPr/>
          </p:nvSpPr>
          <p:spPr>
            <a:xfrm>
              <a:off x="0" y="3716546"/>
              <a:ext cx="323842" cy="3141454"/>
            </a:xfrm>
            <a:prstGeom prst="rect">
              <a:avLst/>
            </a:prstGeom>
            <a:solidFill>
              <a:schemeClr val="accent1"/>
            </a:solidFill>
            <a:ln w="25400" cap="flat" cmpd="sng">
              <a:solidFill>
                <a:srgbClr val="385D8A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2" name="Google Shape;12;p4"/>
            <p:cNvCxnSpPr/>
            <p:nvPr/>
          </p:nvCxnSpPr>
          <p:spPr>
            <a:xfrm>
              <a:off x="2124016" y="1124329"/>
              <a:ext cx="6624448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pic>
          <p:nvPicPr>
            <p:cNvPr id="13" name="Google Shape;13;p4" descr="LOGO UNIFG POSITIVO COLORE.jpg"/>
            <p:cNvPicPr preferRelativeResize="0"/>
            <p:nvPr/>
          </p:nvPicPr>
          <p:blipFill rotWithShape="1">
            <a:blip r:embed="rId6">
              <a:alphaModFix/>
            </a:blip>
            <a:srcRect l="12527" r="12309"/>
            <a:stretch/>
          </p:blipFill>
          <p:spPr>
            <a:xfrm>
              <a:off x="251520" y="476672"/>
              <a:ext cx="1728192" cy="123787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4" name="Google Shape;14;p4"/>
          <p:cNvSpPr txBox="1">
            <a:spLocks noGrp="1"/>
          </p:cNvSpPr>
          <p:nvPr>
            <p:ph type="title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3687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4"/>
          <p:cNvSpPr txBox="1"/>
          <p:nvPr/>
        </p:nvSpPr>
        <p:spPr>
          <a:xfrm>
            <a:off x="2124075" y="6372225"/>
            <a:ext cx="4895850" cy="307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1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Presidio della Qualità | Università di Foggia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iurisprudenza.unifg.it/sites/st02/files/2023-07/B6-Sintesi%20valutazione%20Scienze%20investigative%20aggregato%20per%20CdS%20-%20studenti%20frequentanti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"/>
          <p:cNvSpPr txBox="1">
            <a:spLocks noGrp="1"/>
          </p:cNvSpPr>
          <p:nvPr>
            <p:ph type="ctrTitle"/>
          </p:nvPr>
        </p:nvSpPr>
        <p:spPr>
          <a:xfrm>
            <a:off x="684212" y="2781300"/>
            <a:ext cx="80010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23C5E"/>
              </a:buClr>
              <a:buSzPts val="3600"/>
              <a:buFont typeface="Calibri"/>
              <a:buNone/>
            </a:pPr>
            <a: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Corso di </a:t>
            </a:r>
            <a:r>
              <a:rPr lang="en-US" sz="36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Laurea</a:t>
            </a:r>
            <a: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en-US" sz="36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Scienze</a:t>
            </a:r>
            <a: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investigative</a:t>
            </a:r>
            <a:b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4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Settimana</a:t>
            </a:r>
            <a:r>
              <a:rPr lang="en-US" sz="4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dello</a:t>
            </a:r>
            <a:r>
              <a:rPr lang="en-US" sz="4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Studente</a:t>
            </a:r>
            <a: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6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La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rilevazione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delle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opinioni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delle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studentesse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degli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studenti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sulla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didattica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 dirty="0" err="1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a.a.</a:t>
            </a: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> 2023/2024</a:t>
            </a:r>
            <a:b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2400" b="1" i="0" u="none" dirty="0">
                <a:solidFill>
                  <a:srgbClr val="023C5E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dirty="0"/>
          </a:p>
        </p:txBody>
      </p:sp>
      <p:pic>
        <p:nvPicPr>
          <p:cNvPr id="47" name="Google Shape;47;p1" descr="HR_templa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59337" y="1557337"/>
            <a:ext cx="987425" cy="631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555875" y="1196975"/>
            <a:ext cx="1354137" cy="1354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"/>
          <p:cNvSpPr txBox="1">
            <a:spLocks noGrp="1"/>
          </p:cNvSpPr>
          <p:nvPr>
            <p:ph type="title"/>
          </p:nvPr>
        </p:nvSpPr>
        <p:spPr>
          <a:xfrm>
            <a:off x="395287" y="1600200"/>
            <a:ext cx="8291512" cy="9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Esiti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rilevazione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opinioni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studenti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a.a.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</a:t>
            </a:r>
            <a:r>
              <a:rPr lang="en-US" sz="3200" dirty="0"/>
              <a:t>22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/23</a:t>
            </a:r>
            <a:b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Corso di 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laurea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en-US" sz="3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Scienze</a:t>
            </a: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investigative</a:t>
            </a:r>
            <a:b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6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6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600" b="0" i="0" u="sng" dirty="0">
                <a:solidFill>
                  <a:schemeClr val="hlink"/>
                </a:solidFill>
                <a:hlinkClick r:id="rId3"/>
              </a:rPr>
              <a:t>Dati </a:t>
            </a:r>
            <a:r>
              <a:rPr lang="en-US" sz="3600" b="0" i="0" u="sng" dirty="0" err="1">
                <a:solidFill>
                  <a:schemeClr val="hlink"/>
                </a:solidFill>
                <a:hlinkClick r:id="rId3"/>
              </a:rPr>
              <a:t>aggregati</a:t>
            </a:r>
            <a:r>
              <a:rPr lang="en-US" sz="3600" b="0" i="0" u="sng" dirty="0">
                <a:solidFill>
                  <a:schemeClr val="hlink"/>
                </a:solidFill>
                <a:hlinkClick r:id="rId3"/>
              </a:rPr>
              <a:t> per </a:t>
            </a:r>
            <a:r>
              <a:rPr lang="en-US" sz="3600" b="0" i="0" u="sng" dirty="0" err="1">
                <a:solidFill>
                  <a:schemeClr val="hlink"/>
                </a:solidFill>
                <a:hlinkClick r:id="rId3"/>
              </a:rPr>
              <a:t>CdS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"/>
          <p:cNvSpPr txBox="1">
            <a:spLocks noGrp="1"/>
          </p:cNvSpPr>
          <p:nvPr>
            <p:ph type="title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Criticità emerse e interventi correttivi  adottati </a:t>
            </a:r>
            <a:endParaRPr/>
          </a:p>
        </p:txBody>
      </p:sp>
      <p:sp>
        <p:nvSpPr>
          <p:cNvPr id="59" name="Google Shape;59;p3"/>
          <p:cNvSpPr txBox="1"/>
          <p:nvPr/>
        </p:nvSpPr>
        <p:spPr>
          <a:xfrm>
            <a:off x="457200" y="2501900"/>
            <a:ext cx="2459100" cy="83100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CRITICITÀ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Numero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questionari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compilati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non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sufficientemente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rappresentativo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nell’a.a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/20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</a:t>
            </a:r>
            <a:endParaRPr dirty="0"/>
          </a:p>
        </p:txBody>
      </p:sp>
      <p:sp>
        <p:nvSpPr>
          <p:cNvPr id="60" name="Google Shape;60;p3"/>
          <p:cNvSpPr txBox="1"/>
          <p:nvPr/>
        </p:nvSpPr>
        <p:spPr>
          <a:xfrm>
            <a:off x="3448050" y="2525712"/>
            <a:ext cx="2017712" cy="830262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1200"/>
              <a:buFont typeface="Calibri"/>
              <a:buNone/>
            </a:pPr>
            <a:r>
              <a:rPr lang="en-US" sz="1200" b="1" i="0" u="none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INTERVENTO CORRETTIVO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Incremento attività di sensibilizzazione degli studenti</a:t>
            </a:r>
            <a:endParaRPr/>
          </a:p>
        </p:txBody>
      </p:sp>
      <p:sp>
        <p:nvSpPr>
          <p:cNvPr id="61" name="Google Shape;61;p3"/>
          <p:cNvSpPr txBox="1"/>
          <p:nvPr/>
        </p:nvSpPr>
        <p:spPr>
          <a:xfrm>
            <a:off x="5992019" y="2501900"/>
            <a:ext cx="2583000" cy="1015622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TRAGUARDO</a:t>
            </a:r>
            <a:endParaRPr dirty="0"/>
          </a:p>
          <a:p>
            <a:pPr lvl="0">
              <a:buClr>
                <a:schemeClr val="dk1"/>
              </a:buClr>
              <a:buSzPts val="1200"/>
            </a:pPr>
            <a:r>
              <a:rPr lang="it-IT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Nell’</a:t>
            </a:r>
            <a:r>
              <a:rPr lang="it-IT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a.a</a:t>
            </a:r>
            <a:r>
              <a:rPr lang="it-IT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2022/23 il numero è già stato incrementato. </a:t>
            </a:r>
            <a:r>
              <a:rPr lang="it-IT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 l’a.a.2023/2024 l’obiettivo  è l’ulteriore incremento del numero di questionari compilati</a:t>
            </a:r>
            <a:endParaRPr lang="it-IT" sz="1200" dirty="0"/>
          </a:p>
        </p:txBody>
      </p:sp>
      <p:sp>
        <p:nvSpPr>
          <p:cNvPr id="64" name="Google Shape;64;p3"/>
          <p:cNvSpPr txBox="1"/>
          <p:nvPr/>
        </p:nvSpPr>
        <p:spPr>
          <a:xfrm>
            <a:off x="463550" y="3702078"/>
            <a:ext cx="2457600" cy="83100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CRITICITÀ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Mancanza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 un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canale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dedicato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al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gli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studenti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per la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segnalazione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suggerimenti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reclami</a:t>
            </a:r>
            <a:endParaRPr dirty="0"/>
          </a:p>
        </p:txBody>
      </p:sp>
      <p:pic>
        <p:nvPicPr>
          <p:cNvPr id="65" name="Google Shape;65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4560" y="3888149"/>
            <a:ext cx="530225" cy="360362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3"/>
          <p:cNvSpPr txBox="1"/>
          <p:nvPr/>
        </p:nvSpPr>
        <p:spPr>
          <a:xfrm>
            <a:off x="3452018" y="3679232"/>
            <a:ext cx="2027100" cy="83100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INTERVENTO CORRETTIVO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Attivazione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 modulo per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segnalazioni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parte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degli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studenti</a:t>
            </a:r>
            <a:endParaRPr dirty="0"/>
          </a:p>
        </p:txBody>
      </p:sp>
      <p:pic>
        <p:nvPicPr>
          <p:cNvPr id="67" name="Google Shape;67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86351" y="3888263"/>
            <a:ext cx="530225" cy="347662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3"/>
          <p:cNvSpPr txBox="1"/>
          <p:nvPr/>
        </p:nvSpPr>
        <p:spPr>
          <a:xfrm>
            <a:off x="6036992" y="3702078"/>
            <a:ext cx="2583000" cy="83100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TRAGUARDO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Presenza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 un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canale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dedicato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agli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studenti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per la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segnalazione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suggerimenti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 </a:t>
            </a:r>
            <a:r>
              <a:rPr lang="en-US" sz="1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reclami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3"/>
          <p:cNvSpPr txBox="1"/>
          <p:nvPr/>
        </p:nvSpPr>
        <p:spPr>
          <a:xfrm>
            <a:off x="463550" y="4979987"/>
            <a:ext cx="2457600" cy="64629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CRITICITÀ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Minore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soddisfazione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riguardo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all’acquisizione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abilità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pratiche</a:t>
            </a:r>
            <a:endParaRPr dirty="0"/>
          </a:p>
        </p:txBody>
      </p:sp>
      <p:sp>
        <p:nvSpPr>
          <p:cNvPr id="70" name="Google Shape;70;p3"/>
          <p:cNvSpPr txBox="1"/>
          <p:nvPr/>
        </p:nvSpPr>
        <p:spPr>
          <a:xfrm>
            <a:off x="3444785" y="4834731"/>
            <a:ext cx="2043112" cy="830956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0D0D0D"/>
                </a:solidFill>
                <a:latin typeface="Calibri"/>
                <a:ea typeface="Calibri"/>
                <a:cs typeface="Calibri"/>
                <a:sym typeface="Calibri"/>
              </a:rPr>
              <a:t>INTERVENTO CORRETTIVO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Attivazione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laboratori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extracurriculari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di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esercitazioni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pratiche</a:t>
            </a:r>
            <a:r>
              <a:rPr lang="en-US" sz="1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dirty="0"/>
          </a:p>
        </p:txBody>
      </p:sp>
      <p:pic>
        <p:nvPicPr>
          <p:cNvPr id="71" name="Google Shape;71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03538" y="5130756"/>
            <a:ext cx="531812" cy="358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7332" y="5070821"/>
            <a:ext cx="530225" cy="3587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3"/>
          <p:cNvSpPr txBox="1"/>
          <p:nvPr/>
        </p:nvSpPr>
        <p:spPr>
          <a:xfrm>
            <a:off x="6036992" y="4880897"/>
            <a:ext cx="2582862" cy="78479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1200"/>
              <a:buFont typeface="Calibri"/>
              <a:buNone/>
            </a:pPr>
            <a:r>
              <a:rPr lang="en-US" sz="1200" b="1" i="0" u="none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TRAGUARDO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it-IT" sz="1100" dirty="0"/>
              <a:t>Nell’</a:t>
            </a:r>
            <a:r>
              <a:rPr lang="it-IT" sz="1100" dirty="0" err="1"/>
              <a:t>a.a</a:t>
            </a:r>
            <a:r>
              <a:rPr lang="it-IT" sz="1100" dirty="0"/>
              <a:t>. 2022/23 l’indice di sintesi della valutazione di questo aspetto </a:t>
            </a:r>
            <a:r>
              <a:rPr lang="it-IT" sz="1100"/>
              <a:t>è </a:t>
            </a:r>
            <a:r>
              <a:rPr lang="it-IT" sz="1100" smtClean="0"/>
              <a:t>stato 3,67</a:t>
            </a:r>
            <a:endParaRPr sz="1100" dirty="0"/>
          </a:p>
        </p:txBody>
      </p:sp>
      <p:pic>
        <p:nvPicPr>
          <p:cNvPr id="23" name="Google Shape;67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65146" y="2770981"/>
            <a:ext cx="530225" cy="347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67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1793" y="2767012"/>
            <a:ext cx="530225" cy="3476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122</Words>
  <Application>Microsoft Office PowerPoint</Application>
  <PresentationFormat>Presentazione su schermo (4:3)</PresentationFormat>
  <Paragraphs>21</Paragraphs>
  <Slides>3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di Office</vt:lpstr>
      <vt:lpstr>   Corso di Laurea in Scienze investigative Settimana dello Studente La rilevazione delle opinioni delle studentesse e degli studenti sulla didattica a.a. 2023/2024  </vt:lpstr>
      <vt:lpstr>  Esiti rilevazione opinioni studenti a.a. 2022/23 Corso di laurea in Scienze investigative  Dati aggregati per CdS</vt:lpstr>
      <vt:lpstr>Criticità emerse e interventi correttivi  adottati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Settimana dello Studente  La rilevazione delle opinioni delle studentesse e degli studenti sulla didattica a.a. 2022/2023</dc:title>
  <dc:creator>utente</dc:creator>
  <cp:lastModifiedBy>l.mascolo</cp:lastModifiedBy>
  <cp:revision>5</cp:revision>
  <dcterms:created xsi:type="dcterms:W3CDTF">2014-03-19T13:55:03Z</dcterms:created>
  <dcterms:modified xsi:type="dcterms:W3CDTF">2024-04-03T08:48:36Z</dcterms:modified>
</cp:coreProperties>
</file>