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783388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gEI5Cx+FPmrOecjhoESdswgjgQj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PP" initials="U" lastIdx="1" clrIdx="0">
    <p:extLst>
      <p:ext uri="{19B8F6BF-5375-455C-9EA6-DF929625EA0E}">
        <p15:presenceInfo xmlns:p15="http://schemas.microsoft.com/office/powerpoint/2012/main" userId="UP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97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customschemas.google.com/relationships/presentationmetadata" Target="meta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005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1750" y="0"/>
            <a:ext cx="294005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11225" y="744537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7862" y="4714875"/>
            <a:ext cx="5427662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162"/>
            <a:ext cx="294005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1750" y="9428162"/>
            <a:ext cx="294005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:notes"/>
          <p:cNvSpPr txBox="1">
            <a:spLocks noGrp="1"/>
          </p:cNvSpPr>
          <p:nvPr>
            <p:ph type="body" idx="1"/>
          </p:nvPr>
        </p:nvSpPr>
        <p:spPr>
          <a:xfrm>
            <a:off x="677862" y="4714875"/>
            <a:ext cx="5427662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:notes"/>
          <p:cNvSpPr txBox="1">
            <a:spLocks noGrp="1"/>
          </p:cNvSpPr>
          <p:nvPr>
            <p:ph type="body" idx="1"/>
          </p:nvPr>
        </p:nvSpPr>
        <p:spPr>
          <a:xfrm>
            <a:off x="677862" y="4714875"/>
            <a:ext cx="5427662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2cd3737084_1_0:notes"/>
          <p:cNvSpPr txBox="1">
            <a:spLocks noGrp="1"/>
          </p:cNvSpPr>
          <p:nvPr>
            <p:ph type="body" idx="1"/>
          </p:nvPr>
        </p:nvSpPr>
        <p:spPr>
          <a:xfrm>
            <a:off x="677862" y="4714875"/>
            <a:ext cx="5427600" cy="446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g22cd373708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ctrTitle"/>
          </p:nvPr>
        </p:nvSpPr>
        <p:spPr>
          <a:xfrm>
            <a:off x="1371600" y="2130425"/>
            <a:ext cx="64008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023C5E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560"/>
              </a:spcBef>
              <a:spcAft>
                <a:spcPts val="0"/>
              </a:spcAft>
              <a:buClr>
                <a:srgbClr val="9C9D9F"/>
              </a:buClr>
              <a:buSzPts val="2800"/>
              <a:buNone/>
              <a:defRPr sz="2800" i="1">
                <a:solidFill>
                  <a:srgbClr val="9C9D9F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57200" y="2514600"/>
            <a:ext cx="8229600" cy="3611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cap="none">
                <a:solidFill>
                  <a:srgbClr val="023C5E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9C9D9F"/>
              </a:buClr>
              <a:buSzPts val="2000"/>
              <a:buNone/>
              <a:defRPr sz="2000">
                <a:solidFill>
                  <a:srgbClr val="9C9D9F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"/>
          <p:cNvGrpSpPr/>
          <p:nvPr/>
        </p:nvGrpSpPr>
        <p:grpSpPr>
          <a:xfrm>
            <a:off x="-36512" y="476250"/>
            <a:ext cx="8748712" cy="6381750"/>
            <a:chOff x="0" y="476672"/>
            <a:chExt cx="8748464" cy="6381328"/>
          </a:xfrm>
        </p:grpSpPr>
        <p:sp>
          <p:nvSpPr>
            <p:cNvPr id="11" name="Google Shape;11;p3"/>
            <p:cNvSpPr txBox="1"/>
            <p:nvPr/>
          </p:nvSpPr>
          <p:spPr>
            <a:xfrm>
              <a:off x="0" y="3716546"/>
              <a:ext cx="323842" cy="3141454"/>
            </a:xfrm>
            <a:prstGeom prst="rect">
              <a:avLst/>
            </a:prstGeom>
            <a:solidFill>
              <a:schemeClr val="accent1"/>
            </a:solidFill>
            <a:ln w="25400" cap="flat" cmpd="sng">
              <a:solidFill>
                <a:srgbClr val="385D8A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2" name="Google Shape;12;p3"/>
            <p:cNvCxnSpPr/>
            <p:nvPr/>
          </p:nvCxnSpPr>
          <p:spPr>
            <a:xfrm>
              <a:off x="2124016" y="1124329"/>
              <a:ext cx="6624448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pic>
          <p:nvPicPr>
            <p:cNvPr id="13" name="Google Shape;13;p3" descr="LOGO UNIFG POSITIVO COLORE.jpg"/>
            <p:cNvPicPr preferRelativeResize="0"/>
            <p:nvPr/>
          </p:nvPicPr>
          <p:blipFill rotWithShape="1">
            <a:blip r:embed="rId6">
              <a:alphaModFix/>
            </a:blip>
            <a:srcRect l="12527" r="12309"/>
            <a:stretch/>
          </p:blipFill>
          <p:spPr>
            <a:xfrm>
              <a:off x="251520" y="476672"/>
              <a:ext cx="1728192" cy="123787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3687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3"/>
          <p:cNvSpPr txBox="1"/>
          <p:nvPr/>
        </p:nvSpPr>
        <p:spPr>
          <a:xfrm>
            <a:off x="2124075" y="6372225"/>
            <a:ext cx="4895850" cy="307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1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Presidio della Qualità | Università di Foggia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iurisprudenza.unifg.it/sites/st02/files/2023-07/B6-Sintesi%20valutazione%20Giurisprudenza%20aggregato%20per%20CdS%20-%20studenti%20frequentanti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"/>
          <p:cNvSpPr txBox="1">
            <a:spLocks noGrp="1"/>
          </p:cNvSpPr>
          <p:nvPr>
            <p:ph type="ctrTitle"/>
          </p:nvPr>
        </p:nvSpPr>
        <p:spPr>
          <a:xfrm>
            <a:off x="684212" y="2046514"/>
            <a:ext cx="8001000" cy="3559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23C5E"/>
              </a:buClr>
              <a:buSzPts val="3600"/>
              <a:buFont typeface="Calibri"/>
              <a:buNone/>
            </a:pPr>
            <a: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Laurea</a:t>
            </a:r>
            <a: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6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Magistrale</a:t>
            </a:r>
            <a: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US" sz="36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Giurisprudenza</a:t>
            </a:r>
            <a: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Settimana</a:t>
            </a:r>
            <a:r>
              <a:rPr lang="en-US" sz="4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dello</a:t>
            </a:r>
            <a:r>
              <a:rPr lang="en-US" sz="4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Studente</a:t>
            </a:r>
            <a: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La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rilevazione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delle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opinioni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delle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studentesse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degli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studenti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sulla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didattica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a.a.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2023/2024</a:t>
            </a:r>
            <a:b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dirty="0"/>
          </a:p>
        </p:txBody>
      </p:sp>
      <p:pic>
        <p:nvPicPr>
          <p:cNvPr id="47" name="Google Shape;47;p1" descr="HR_templa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75765" y="1589995"/>
            <a:ext cx="987425" cy="631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4D03EF1F-9BF9-EC4A-C2FA-36A94CC308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728" y="2156506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"/>
          <p:cNvSpPr txBox="1">
            <a:spLocks noGrp="1"/>
          </p:cNvSpPr>
          <p:nvPr>
            <p:ph type="title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Esiti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rilevazione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opinioni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studenti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a.a.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</a:t>
            </a:r>
            <a:r>
              <a:rPr lang="en-US" sz="3200" dirty="0"/>
              <a:t>22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/23</a:t>
            </a:r>
            <a:b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Corso di </a:t>
            </a:r>
            <a:r>
              <a:rPr lang="en-US" sz="3200" dirty="0" err="1"/>
              <a:t>L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aurea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 err="1"/>
              <a:t>M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agistrale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Giurisprudenza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6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0" i="0" u="sng" dirty="0">
                <a:solidFill>
                  <a:schemeClr val="hlink"/>
                </a:solidFill>
                <a:hlinkClick r:id="rId3"/>
              </a:rPr>
              <a:t>Dati </a:t>
            </a:r>
            <a:r>
              <a:rPr lang="en-US" sz="3600" b="0" i="0" u="sng" dirty="0" err="1">
                <a:solidFill>
                  <a:schemeClr val="hlink"/>
                </a:solidFill>
                <a:hlinkClick r:id="rId3"/>
              </a:rPr>
              <a:t>aggregati</a:t>
            </a:r>
            <a:r>
              <a:rPr lang="en-US" sz="3600" b="0" i="0" u="sng" dirty="0">
                <a:solidFill>
                  <a:schemeClr val="hlink"/>
                </a:solidFill>
                <a:hlinkClick r:id="rId3"/>
              </a:rPr>
              <a:t> per </a:t>
            </a:r>
            <a:r>
              <a:rPr lang="en-US" sz="3600" b="0" i="0" u="sng" dirty="0" err="1">
                <a:solidFill>
                  <a:schemeClr val="hlink"/>
                </a:solidFill>
                <a:hlinkClick r:id="rId3"/>
              </a:rPr>
              <a:t>CdS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2cd3737084_1_0"/>
          <p:cNvSpPr txBox="1">
            <a:spLocks noGrp="1"/>
          </p:cNvSpPr>
          <p:nvPr>
            <p:ph type="title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Criticità emerse e interventi correttivi  adottati </a:t>
            </a:r>
            <a:endParaRPr/>
          </a:p>
        </p:txBody>
      </p:sp>
      <p:sp>
        <p:nvSpPr>
          <p:cNvPr id="59" name="Google Shape;59;g22cd3737084_1_0"/>
          <p:cNvSpPr txBox="1"/>
          <p:nvPr/>
        </p:nvSpPr>
        <p:spPr>
          <a:xfrm>
            <a:off x="457200" y="2501900"/>
            <a:ext cx="2459100" cy="83100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CRITICITÀ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Numero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questionari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compilati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non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sufficientemente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rappresentativo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nell’a.a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/20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</a:t>
            </a:r>
            <a:endParaRPr dirty="0"/>
          </a:p>
        </p:txBody>
      </p:sp>
      <p:sp>
        <p:nvSpPr>
          <p:cNvPr id="60" name="Google Shape;60;g22cd3737084_1_0"/>
          <p:cNvSpPr txBox="1"/>
          <p:nvPr/>
        </p:nvSpPr>
        <p:spPr>
          <a:xfrm>
            <a:off x="3448050" y="2525712"/>
            <a:ext cx="2017800" cy="83100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1200"/>
              <a:buFont typeface="Calibri"/>
              <a:buNone/>
            </a:pPr>
            <a:r>
              <a:rPr lang="en-US" sz="1200" b="1" i="0" u="none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INTERVENTO CORRETTIVO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Incremento attività di sensibilizzazione degli studenti</a:t>
            </a:r>
            <a:endParaRPr/>
          </a:p>
        </p:txBody>
      </p:sp>
      <p:sp>
        <p:nvSpPr>
          <p:cNvPr id="61" name="Google Shape;61;g22cd3737084_1_0"/>
          <p:cNvSpPr txBox="1"/>
          <p:nvPr/>
        </p:nvSpPr>
        <p:spPr>
          <a:xfrm>
            <a:off x="6103937" y="2514600"/>
            <a:ext cx="2583000" cy="1015622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TRAGUARDO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Nell’a.a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1200" b="0" i="0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2022/23 </a:t>
            </a:r>
            <a:r>
              <a:rPr lang="en-US" sz="1200" b="0" i="0" u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</a:t>
            </a:r>
            <a:r>
              <a:rPr lang="en-US" sz="1200" b="0" i="0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numero</a:t>
            </a:r>
            <a:r>
              <a:rPr lang="en-US" sz="1200" b="0" i="0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è </a:t>
            </a:r>
            <a:r>
              <a:rPr lang="en-US" sz="1200" b="0" i="0" u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già</a:t>
            </a:r>
            <a:r>
              <a:rPr lang="en-US" sz="1200" b="0" i="0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stato</a:t>
            </a:r>
            <a:r>
              <a:rPr lang="en-US" sz="1200" b="0" i="0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incrementato</a:t>
            </a:r>
            <a:r>
              <a:rPr lang="en-US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Per l’a.a.</a:t>
            </a:r>
            <a:r>
              <a:rPr lang="en-US" sz="1200" b="0" i="0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r>
            <a:r>
              <a:rPr lang="en-US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</a:t>
            </a:r>
            <a:r>
              <a:rPr lang="en-US" sz="1200" b="0" i="0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/2024</a:t>
            </a:r>
            <a:r>
              <a:rPr lang="en-US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l’obiettivo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è </a:t>
            </a:r>
            <a:r>
              <a:rPr lang="en-US" sz="12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l’ulteriore</a:t>
            </a:r>
            <a:r>
              <a:rPr lang="en-US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incremento</a:t>
            </a:r>
            <a:r>
              <a:rPr lang="en-US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numero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questionari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compilati</a:t>
            </a:r>
            <a:endParaRPr dirty="0"/>
          </a:p>
        </p:txBody>
      </p:sp>
      <p:sp>
        <p:nvSpPr>
          <p:cNvPr id="64" name="Google Shape;64;g22cd3737084_1_0"/>
          <p:cNvSpPr txBox="1"/>
          <p:nvPr/>
        </p:nvSpPr>
        <p:spPr>
          <a:xfrm>
            <a:off x="463550" y="3438525"/>
            <a:ext cx="2457600" cy="83100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"/>
              <a:buFont typeface="Calibri"/>
              <a:buNone/>
            </a:pPr>
            <a:r>
              <a:rPr lang="en-US" sz="1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CRITICITÀ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Mancanza di un canale dedicato al gli studenti per la segnalazione di suggerimenti o reclami</a:t>
            </a:r>
            <a:endParaRPr/>
          </a:p>
        </p:txBody>
      </p:sp>
      <p:pic>
        <p:nvPicPr>
          <p:cNvPr id="65" name="Google Shape;65;g22cd3737084_1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95600" y="3651250"/>
            <a:ext cx="530225" cy="360362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g22cd3737084_1_0"/>
          <p:cNvSpPr txBox="1"/>
          <p:nvPr/>
        </p:nvSpPr>
        <p:spPr>
          <a:xfrm>
            <a:off x="3451225" y="3459162"/>
            <a:ext cx="2027100" cy="83100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INTERVENTO CORRETTIVO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Attivazione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 modulo per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segnalazioni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 parte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degli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studenti</a:t>
            </a:r>
            <a:endParaRPr dirty="0"/>
          </a:p>
        </p:txBody>
      </p:sp>
      <p:pic>
        <p:nvPicPr>
          <p:cNvPr id="67" name="Google Shape;67;g22cd3737084_1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97804" y="3714751"/>
            <a:ext cx="530225" cy="347662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g22cd3737084_1_0"/>
          <p:cNvSpPr txBox="1"/>
          <p:nvPr/>
        </p:nvSpPr>
        <p:spPr>
          <a:xfrm>
            <a:off x="6097575" y="3462327"/>
            <a:ext cx="2583000" cy="83100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TRAGUARDO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Presenza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 un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canale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dedicato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agli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studenti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per la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segnalazione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suggerimenti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reclami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g22cd3737084_1_0"/>
          <p:cNvSpPr txBox="1"/>
          <p:nvPr/>
        </p:nvSpPr>
        <p:spPr>
          <a:xfrm>
            <a:off x="433525" y="4476502"/>
            <a:ext cx="2459100" cy="830956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CRITICITÀ</a:t>
            </a:r>
            <a:endParaRPr dirty="0"/>
          </a:p>
          <a:p>
            <a:pPr lvl="0">
              <a:buClr>
                <a:schemeClr val="dk1"/>
              </a:buClr>
              <a:buSzPts val="1200"/>
            </a:pPr>
            <a:r>
              <a:rPr lang="it-IT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Richiesta di incremento delle attività formative per acquisizione abilità pratiche</a:t>
            </a:r>
            <a:endParaRPr dirty="0"/>
          </a:p>
        </p:txBody>
      </p:sp>
      <p:pic>
        <p:nvPicPr>
          <p:cNvPr id="75" name="Google Shape;75;g22cd3737084_1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05100" y="4712592"/>
            <a:ext cx="530225" cy="358775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g22cd3737084_1_0"/>
          <p:cNvSpPr txBox="1"/>
          <p:nvPr/>
        </p:nvSpPr>
        <p:spPr>
          <a:xfrm>
            <a:off x="3422850" y="4470032"/>
            <a:ext cx="2043000" cy="78479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INTERVENTO CORRETTIVO</a:t>
            </a:r>
          </a:p>
          <a:p>
            <a:pPr lvl="0">
              <a:buClr>
                <a:srgbClr val="0D0D0D"/>
              </a:buClr>
              <a:buSzPts val="1200"/>
            </a:pPr>
            <a:r>
              <a:rPr lang="it-IT" sz="1100" dirty="0"/>
              <a:t>Analisi per consentire l’inserimento del tirocinio nel piano di studi</a:t>
            </a:r>
            <a:endParaRPr sz="1100" dirty="0"/>
          </a:p>
        </p:txBody>
      </p:sp>
      <p:pic>
        <p:nvPicPr>
          <p:cNvPr id="77" name="Google Shape;77;g22cd3737084_1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78325" y="4697044"/>
            <a:ext cx="530225" cy="3587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g22cd3737084_1_0"/>
          <p:cNvSpPr txBox="1"/>
          <p:nvPr/>
        </p:nvSpPr>
        <p:spPr>
          <a:xfrm>
            <a:off x="6103937" y="4410054"/>
            <a:ext cx="2583000" cy="1015622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TRAGUARDO</a:t>
            </a:r>
          </a:p>
          <a:p>
            <a:pPr lvl="0" algn="just">
              <a:buClr>
                <a:srgbClr val="00B050"/>
              </a:buClr>
              <a:buSzPts val="1200"/>
            </a:pPr>
            <a:r>
              <a:rPr lang="it-IT" sz="1200" i="0" u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Inserimento nel nuovo ordinamento del Corso di Laurea per l’</a:t>
            </a:r>
            <a:r>
              <a:rPr lang="it-IT" sz="1200" i="0" u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a.a</a:t>
            </a:r>
            <a:r>
              <a:rPr lang="it-IT" sz="1200" i="0" u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. 2023/24 di 3 cfu dedicate ai laboratori o ai tirocini</a:t>
            </a:r>
            <a:endParaRPr lang="en-US" sz="1200" i="0" u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" name="Google Shape;65;g22cd3737084_1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7804" y="2749919"/>
            <a:ext cx="530225" cy="360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65;g22cd3737084_1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37963" y="2769338"/>
            <a:ext cx="530225" cy="360362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74;g22cd3737084_1_0"/>
          <p:cNvSpPr txBox="1"/>
          <p:nvPr/>
        </p:nvSpPr>
        <p:spPr>
          <a:xfrm>
            <a:off x="433525" y="5599602"/>
            <a:ext cx="2459100" cy="830956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CRITICITÀ</a:t>
            </a:r>
            <a:endParaRPr dirty="0"/>
          </a:p>
          <a:p>
            <a:pPr lvl="0">
              <a:buClr>
                <a:schemeClr val="dk1"/>
              </a:buClr>
              <a:buSzPts val="1200"/>
            </a:pPr>
            <a:r>
              <a:rPr lang="it-IT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Minore soddisfazione </a:t>
            </a:r>
            <a:r>
              <a:rPr lang="it-IT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riguardo a </a:t>
            </a:r>
            <a:r>
              <a:rPr lang="it-IT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conoscenze preliminari da parte di studenti non frequentanti</a:t>
            </a:r>
            <a:endParaRPr dirty="0"/>
          </a:p>
        </p:txBody>
      </p:sp>
      <p:pic>
        <p:nvPicPr>
          <p:cNvPr id="19" name="Google Shape;75;g22cd3737084_1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95599" y="5835692"/>
            <a:ext cx="530225" cy="358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75;g22cd3737084_1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514348" y="5825105"/>
            <a:ext cx="530225" cy="358775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76;g22cd3737084_1_0"/>
          <p:cNvSpPr txBox="1"/>
          <p:nvPr/>
        </p:nvSpPr>
        <p:spPr>
          <a:xfrm>
            <a:off x="3448050" y="5491162"/>
            <a:ext cx="2043000" cy="830956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INTERVENTO CORRETTIVO</a:t>
            </a:r>
            <a:endParaRPr dirty="0"/>
          </a:p>
          <a:p>
            <a:pPr lvl="0">
              <a:buClr>
                <a:schemeClr val="dk1"/>
              </a:buClr>
              <a:buSzPts val="1200"/>
            </a:pPr>
            <a:r>
              <a:rPr lang="it-IT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Monitoraggio e verifica delle criticità segnalate da parte del GAQ e CPDS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03937" y="5491162"/>
            <a:ext cx="2621507" cy="105469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161</Words>
  <Application>Microsoft Office PowerPoint</Application>
  <PresentationFormat>Presentazione su schermo (4:3)</PresentationFormat>
  <Paragraphs>25</Paragraphs>
  <Slides>3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di Office</vt:lpstr>
      <vt:lpstr>    Laurea Magistrale in Giurisprudenza Settimana dello Studente La rilevazione delle opinioni delle studentesse e degli studenti sulla didattica a.a. 2023/2024  </vt:lpstr>
      <vt:lpstr>   Esiti rilevazione opinioni studenti a.a. 2022/23 Corso di Laurea Magistrale in Giurisprudenza  Dati aggregati per CdS</vt:lpstr>
      <vt:lpstr>Criticità emerse e interventi correttivi  adottati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Settimana dello Studente  La rilevazione delle opinioni delle studentesse e degli studenti sulla didattica a.a. 2022/2023</dc:title>
  <dc:creator>utente</dc:creator>
  <cp:lastModifiedBy>l.mascolo</cp:lastModifiedBy>
  <cp:revision>8</cp:revision>
  <dcterms:created xsi:type="dcterms:W3CDTF">2014-03-19T13:55:03Z</dcterms:created>
  <dcterms:modified xsi:type="dcterms:W3CDTF">2024-04-03T08:47:50Z</dcterms:modified>
</cp:coreProperties>
</file>