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833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gEI5Cx+FPmrOecjhoESdswgjgQj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PP" initials="U" lastIdx="1" clrIdx="0">
    <p:extLst>
      <p:ext uri="{19B8F6BF-5375-455C-9EA6-DF929625EA0E}">
        <p15:presenceInfo xmlns:p15="http://schemas.microsoft.com/office/powerpoint/2012/main" userId="UPP" providerId="None"/>
      </p:ext>
    </p:extLst>
  </p:cmAuthor>
  <p:cmAuthor id="2" name="l.mascolo" initials="l" lastIdx="1" clrIdx="1">
    <p:extLst>
      <p:ext uri="{19B8F6BF-5375-455C-9EA6-DF929625EA0E}">
        <p15:presenceInfo xmlns:p15="http://schemas.microsoft.com/office/powerpoint/2012/main" userId="l.masco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customschemas.google.com/relationships/presentationmetadata" Target="meta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1750" y="0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1225" y="744537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1750" y="9428162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2cd3737084_1_0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g22cd373708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1371600" y="2130425"/>
            <a:ext cx="64008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23C5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9C9D9F"/>
              </a:buClr>
              <a:buSzPts val="2800"/>
              <a:buNone/>
              <a:defRPr sz="2800" i="1">
                <a:solidFill>
                  <a:srgbClr val="9C9D9F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57200" y="2514600"/>
            <a:ext cx="8229600" cy="3611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cap="none">
                <a:solidFill>
                  <a:srgbClr val="023C5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9C9D9F"/>
              </a:buClr>
              <a:buSzPts val="2000"/>
              <a:buNone/>
              <a:defRPr sz="2000">
                <a:solidFill>
                  <a:srgbClr val="9C9D9F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-36512" y="476250"/>
            <a:ext cx="8748712" cy="6381750"/>
            <a:chOff x="0" y="476672"/>
            <a:chExt cx="8748464" cy="6381328"/>
          </a:xfrm>
        </p:grpSpPr>
        <p:sp>
          <p:nvSpPr>
            <p:cNvPr id="11" name="Google Shape;11;p3"/>
            <p:cNvSpPr txBox="1"/>
            <p:nvPr/>
          </p:nvSpPr>
          <p:spPr>
            <a:xfrm>
              <a:off x="0" y="3716546"/>
              <a:ext cx="323842" cy="3141454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" name="Google Shape;12;p3"/>
            <p:cNvCxnSpPr/>
            <p:nvPr/>
          </p:nvCxnSpPr>
          <p:spPr>
            <a:xfrm>
              <a:off x="2124016" y="1124329"/>
              <a:ext cx="6624448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pic>
          <p:nvPicPr>
            <p:cNvPr id="13" name="Google Shape;13;p3" descr="LOGO UNIFG POSITIVO COLORE.jpg"/>
            <p:cNvPicPr preferRelativeResize="0"/>
            <p:nvPr/>
          </p:nvPicPr>
          <p:blipFill rotWithShape="1">
            <a:blip r:embed="rId6">
              <a:alphaModFix/>
            </a:blip>
            <a:srcRect l="12527" r="12309"/>
            <a:stretch/>
          </p:blipFill>
          <p:spPr>
            <a:xfrm>
              <a:off x="251520" y="476672"/>
              <a:ext cx="1728192" cy="123787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/>
          <p:nvPr/>
        </p:nvSpPr>
        <p:spPr>
          <a:xfrm>
            <a:off x="2124075" y="6372225"/>
            <a:ext cx="4895850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Presidio della Qualità | Università di Foggia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urisprudenza.unifg.it/sites/st02/files/2023-07/Report%20dati%20aggregati%20per%20CdS%20studenti%20frequentanti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"/>
          <p:cNvSpPr txBox="1">
            <a:spLocks noGrp="1"/>
          </p:cNvSpPr>
          <p:nvPr>
            <p:ph type="ctrTitle"/>
          </p:nvPr>
        </p:nvSpPr>
        <p:spPr>
          <a:xfrm>
            <a:off x="684212" y="2781300"/>
            <a:ext cx="8001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C5E"/>
              </a:buClr>
              <a:buSzPts val="3600"/>
              <a:buFont typeface="Calibri"/>
              <a:buNone/>
            </a:pP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Corso di </a:t>
            </a:r>
            <a:r>
              <a:rPr lang="en-US" sz="28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Laurea</a:t>
            </a:r>
            <a:r>
              <a:rPr lang="en-US" sz="28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2800" b="1" dirty="0" err="1"/>
              <a:t>Esperto</a:t>
            </a:r>
            <a:r>
              <a:rPr lang="en-US" sz="2800" b="1" dirty="0"/>
              <a:t> di </a:t>
            </a:r>
            <a:r>
              <a:rPr lang="en-US" sz="2800" b="1" dirty="0" err="1"/>
              <a:t>gestione</a:t>
            </a:r>
            <a:r>
              <a:rPr lang="en-US" sz="2800" b="1" dirty="0"/>
              <a:t> </a:t>
            </a:r>
            <a:r>
              <a:rPr lang="en-US" sz="2800" b="1" dirty="0" err="1"/>
              <a:t>delle</a:t>
            </a:r>
            <a:r>
              <a:rPr lang="en-US" sz="2800" b="1" dirty="0"/>
              <a:t> </a:t>
            </a:r>
            <a:r>
              <a:rPr lang="en-US" sz="2800" b="1" dirty="0" err="1"/>
              <a:t>risorse</a:t>
            </a:r>
            <a:r>
              <a:rPr lang="en-US" sz="2800" b="1" dirty="0"/>
              <a:t> </a:t>
            </a:r>
            <a:r>
              <a:rPr lang="en-US" sz="2800" b="1" dirty="0" err="1"/>
              <a:t>umane</a:t>
            </a:r>
            <a:r>
              <a:rPr lang="en-US" sz="2800" b="1" dirty="0"/>
              <a:t> e </a:t>
            </a:r>
            <a:r>
              <a:rPr lang="en-US" sz="2800" b="1" dirty="0" err="1"/>
              <a:t>consulente</a:t>
            </a:r>
            <a:r>
              <a:rPr lang="en-US" sz="2800" b="1" dirty="0"/>
              <a:t> del </a:t>
            </a:r>
            <a:r>
              <a:rPr lang="en-US" sz="2800" b="1" dirty="0" err="1"/>
              <a:t>lavoro</a:t>
            </a:r>
            <a:r>
              <a:rPr lang="en-US" sz="2800" b="1" dirty="0"/>
              <a:t>/</a:t>
            </a:r>
            <a:r>
              <a:rPr lang="en-US" sz="28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Consulente</a:t>
            </a:r>
            <a:r>
              <a:rPr lang="en-US" sz="28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del </a:t>
            </a:r>
            <a:r>
              <a:rPr lang="en-US" sz="28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lavoro</a:t>
            </a:r>
            <a:r>
              <a:rPr lang="en-US" sz="28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esperto</a:t>
            </a:r>
            <a:r>
              <a:rPr lang="en-US" sz="28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28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relazioni</a:t>
            </a:r>
            <a:r>
              <a:rPr lang="en-US" sz="28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industriali</a:t>
            </a:r>
            <a:r>
              <a:rPr lang="en-US" sz="28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8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Settimana</a:t>
            </a:r>
            <a:r>
              <a:rPr lang="en-US" sz="4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dello</a:t>
            </a:r>
            <a:r>
              <a:rPr lang="en-US" sz="4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Studente</a:t>
            </a: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rilevazione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opinioni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studentesse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degli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sulla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didattica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a.a.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2023/2024</a:t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  <p:pic>
        <p:nvPicPr>
          <p:cNvPr id="47" name="Google Shape;47;p1" descr="HR_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59337" y="1557337"/>
            <a:ext cx="987425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D11B6B15-828A-EFF4-8E79-E041000859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6639" y="1280121"/>
            <a:ext cx="1330218" cy="13375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Esiti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rilevazione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opinioni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a.a.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</a:t>
            </a:r>
            <a:r>
              <a:rPr lang="en-US" sz="3200" dirty="0"/>
              <a:t>22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/23</a:t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Corso di </a:t>
            </a:r>
            <a:r>
              <a:rPr lang="en-US" sz="3200" dirty="0" err="1"/>
              <a:t>Laurea</a:t>
            </a:r>
            <a:r>
              <a:rPr lang="en-US" sz="3200" dirty="0"/>
              <a:t> in </a:t>
            </a:r>
            <a:r>
              <a:rPr lang="en-US" sz="3200" dirty="0" err="1"/>
              <a:t>Consulente</a:t>
            </a:r>
            <a:r>
              <a:rPr lang="en-US" sz="3200" dirty="0"/>
              <a:t> del </a:t>
            </a:r>
            <a:r>
              <a:rPr lang="en-US" sz="3200" dirty="0" err="1"/>
              <a:t>lavoro</a:t>
            </a:r>
            <a:r>
              <a:rPr lang="en-US" sz="3200" dirty="0"/>
              <a:t> ed esparto di </a:t>
            </a:r>
            <a:r>
              <a:rPr lang="en-US" sz="3200" dirty="0" err="1"/>
              <a:t>relazioni</a:t>
            </a:r>
            <a:r>
              <a:rPr lang="en-US" sz="3200" dirty="0"/>
              <a:t> </a:t>
            </a:r>
            <a:r>
              <a:rPr lang="en-US" sz="3200" dirty="0" err="1"/>
              <a:t>industriali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sng" dirty="0">
                <a:solidFill>
                  <a:schemeClr val="hlink"/>
                </a:solidFill>
                <a:hlinkClick r:id="rId3"/>
              </a:rPr>
              <a:t>Dati </a:t>
            </a:r>
            <a:r>
              <a:rPr lang="en-US" sz="3600" b="0" i="0" u="sng" dirty="0" err="1">
                <a:solidFill>
                  <a:schemeClr val="hlink"/>
                </a:solidFill>
                <a:hlinkClick r:id="rId3"/>
              </a:rPr>
              <a:t>aggregati</a:t>
            </a:r>
            <a:r>
              <a:rPr lang="en-US" sz="3600" b="0" i="0" u="sng" dirty="0">
                <a:solidFill>
                  <a:schemeClr val="hlink"/>
                </a:solidFill>
                <a:hlinkClick r:id="rId3"/>
              </a:rPr>
              <a:t> per </a:t>
            </a:r>
            <a:r>
              <a:rPr lang="en-US" sz="3600" b="0" i="0" u="sng" dirty="0" err="1">
                <a:solidFill>
                  <a:schemeClr val="hlink"/>
                </a:solidFill>
                <a:hlinkClick r:id="rId3"/>
              </a:rPr>
              <a:t>CdS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cd3737084_1_0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Criticità emerse e interventi correttivi  adottati </a:t>
            </a:r>
            <a:endParaRPr/>
          </a:p>
        </p:txBody>
      </p:sp>
      <p:sp>
        <p:nvSpPr>
          <p:cNvPr id="59" name="Google Shape;59;g22cd3737084_1_0"/>
          <p:cNvSpPr txBox="1"/>
          <p:nvPr/>
        </p:nvSpPr>
        <p:spPr>
          <a:xfrm>
            <a:off x="457200" y="2501900"/>
            <a:ext cx="24591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Numero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questionari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compilati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sufficientemente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rappresentativo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nell’a.a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/20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dirty="0"/>
          </a:p>
        </p:txBody>
      </p:sp>
      <p:sp>
        <p:nvSpPr>
          <p:cNvPr id="60" name="Google Shape;60;g22cd3737084_1_0"/>
          <p:cNvSpPr txBox="1"/>
          <p:nvPr/>
        </p:nvSpPr>
        <p:spPr>
          <a:xfrm>
            <a:off x="3448050" y="2525712"/>
            <a:ext cx="20178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Incremento attività di sensibilizzazione degli studenti</a:t>
            </a:r>
            <a:endParaRPr/>
          </a:p>
        </p:txBody>
      </p:sp>
      <p:sp>
        <p:nvSpPr>
          <p:cNvPr id="61" name="Google Shape;61;g22cd3737084_1_0"/>
          <p:cNvSpPr txBox="1"/>
          <p:nvPr/>
        </p:nvSpPr>
        <p:spPr>
          <a:xfrm>
            <a:off x="6103937" y="2501900"/>
            <a:ext cx="2583000" cy="1015622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lvl="0">
              <a:buClr>
                <a:schemeClr val="dk1"/>
              </a:buClr>
              <a:buSzPts val="1200"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Nell’</a:t>
            </a:r>
            <a:r>
              <a:rPr lang="it-IT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a.a</a:t>
            </a: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2022/23 il numero è già stato incrementato. Per l’a.a.2023/2024 l’obiettivo  è l’ulteriore incremento del numero di questionari compilati</a:t>
            </a:r>
            <a:endParaRPr lang="it-IT" sz="1200" dirty="0"/>
          </a:p>
        </p:txBody>
      </p:sp>
      <p:sp>
        <p:nvSpPr>
          <p:cNvPr id="64" name="Google Shape;64;g22cd3737084_1_0"/>
          <p:cNvSpPr txBox="1"/>
          <p:nvPr/>
        </p:nvSpPr>
        <p:spPr>
          <a:xfrm>
            <a:off x="463550" y="3438525"/>
            <a:ext cx="24576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Mancanza di un canale dedicato al gli studenti per la segnalazione di suggerimenti o reclami</a:t>
            </a:r>
            <a:endParaRPr/>
          </a:p>
        </p:txBody>
      </p:sp>
      <p:pic>
        <p:nvPicPr>
          <p:cNvPr id="65" name="Google Shape;6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125" y="3586162"/>
            <a:ext cx="530225" cy="360362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g22cd3737084_1_0"/>
          <p:cNvSpPr txBox="1"/>
          <p:nvPr/>
        </p:nvSpPr>
        <p:spPr>
          <a:xfrm>
            <a:off x="3451225" y="3459162"/>
            <a:ext cx="20271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Attivazione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modulo per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segnalazioni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degli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endParaRPr dirty="0"/>
          </a:p>
        </p:txBody>
      </p:sp>
      <p:pic>
        <p:nvPicPr>
          <p:cNvPr id="67" name="Google Shape;67;g22cd3737084_1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65761" y="3738903"/>
            <a:ext cx="530225" cy="347662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g22cd3737084_1_0"/>
          <p:cNvSpPr txBox="1"/>
          <p:nvPr/>
        </p:nvSpPr>
        <p:spPr>
          <a:xfrm>
            <a:off x="6103937" y="3570160"/>
            <a:ext cx="25830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Presenza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canale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dedicato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agli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 la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segnalazione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suggerimenti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reclami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22cd3737084_1_0"/>
          <p:cNvSpPr txBox="1"/>
          <p:nvPr/>
        </p:nvSpPr>
        <p:spPr>
          <a:xfrm>
            <a:off x="463550" y="4522787"/>
            <a:ext cx="2457600" cy="64629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urricula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docenti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disponibili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aggiornati</a:t>
            </a:r>
            <a:endParaRPr dirty="0"/>
          </a:p>
        </p:txBody>
      </p:sp>
      <p:sp>
        <p:nvSpPr>
          <p:cNvPr id="70" name="Google Shape;70;g22cd3737084_1_0"/>
          <p:cNvSpPr txBox="1"/>
          <p:nvPr/>
        </p:nvSpPr>
        <p:spPr>
          <a:xfrm>
            <a:off x="3435350" y="4384675"/>
            <a:ext cx="2043000" cy="1015622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Monitoraggio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periodico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verifica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curricula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docenti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pubblicati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istituzionale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Ateneo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pic>
        <p:nvPicPr>
          <p:cNvPr id="71" name="Google Shape;71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1000" y="4621212"/>
            <a:ext cx="531812" cy="35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5762" y="4597400"/>
            <a:ext cx="530225" cy="3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g22cd3737084_1_0"/>
          <p:cNvSpPr txBox="1"/>
          <p:nvPr/>
        </p:nvSpPr>
        <p:spPr>
          <a:xfrm>
            <a:off x="6103937" y="4488673"/>
            <a:ext cx="2583000" cy="64629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 </a:t>
            </a:r>
            <a:r>
              <a:rPr lang="en-US" sz="1200" i="0" u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Tutti</a:t>
            </a:r>
            <a:r>
              <a:rPr lang="en-US" sz="1200" i="0" u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i="0" u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200" i="0" u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curricula </a:t>
            </a:r>
            <a:r>
              <a:rPr lang="en-US" sz="1200" i="0" u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sono</a:t>
            </a:r>
            <a:r>
              <a:rPr lang="en-US" sz="1200" i="0" u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i="0" u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aggiornati</a:t>
            </a:r>
            <a:r>
              <a:rPr lang="en-US" sz="1200" i="0" u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200" i="0" u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disponibili</a:t>
            </a:r>
            <a:r>
              <a:rPr lang="en-US" sz="1200" i="0" u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i="0" u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nel</a:t>
            </a:r>
            <a:r>
              <a:rPr lang="en-US" sz="1200" i="0" u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i="0" u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sito</a:t>
            </a:r>
            <a:r>
              <a:rPr lang="en-US" sz="1200" i="0" u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i="0" u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Ateneo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4" name="Google Shape;74;g22cd3737084_1_0"/>
          <p:cNvSpPr txBox="1"/>
          <p:nvPr/>
        </p:nvSpPr>
        <p:spPr>
          <a:xfrm>
            <a:off x="457200" y="5514975"/>
            <a:ext cx="2459100" cy="830956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lvl="0">
              <a:buClr>
                <a:schemeClr val="dk1"/>
              </a:buClr>
              <a:buSzPts val="1200"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Minore soddisfazione </a:t>
            </a:r>
            <a:r>
              <a:rPr lang="it-IT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riguardo a </a:t>
            </a: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conoscenze preliminari da parte di studenti non frequentanti</a:t>
            </a:r>
            <a:endParaRPr dirty="0"/>
          </a:p>
        </p:txBody>
      </p:sp>
      <p:pic>
        <p:nvPicPr>
          <p:cNvPr id="75" name="Google Shape;7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5600" y="5727700"/>
            <a:ext cx="530225" cy="3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22cd3737084_1_0"/>
          <p:cNvSpPr txBox="1"/>
          <p:nvPr/>
        </p:nvSpPr>
        <p:spPr>
          <a:xfrm>
            <a:off x="3448050" y="5491162"/>
            <a:ext cx="2043000" cy="830956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lvl="0">
              <a:buClr>
                <a:schemeClr val="dk1"/>
              </a:buClr>
              <a:buSzPts val="1200"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Monitoraggio e verifica delle criticità segnalate da parte del GAQ e CPDS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7" name="Google Shape;77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750" y="5710237"/>
            <a:ext cx="530225" cy="3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g22cd3737084_1_0"/>
          <p:cNvSpPr txBox="1"/>
          <p:nvPr/>
        </p:nvSpPr>
        <p:spPr>
          <a:xfrm>
            <a:off x="6097575" y="5330309"/>
            <a:ext cx="2583000" cy="1015622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lvl="0">
              <a:buClr>
                <a:schemeClr val="dk1"/>
              </a:buClr>
              <a:buSzPts val="1200"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Progettazione corsi propedeutici (Metodologia Giuridica) per ridurre il gap cognitivo tra studenti frequentanti e non frequentanti</a:t>
            </a:r>
          </a:p>
        </p:txBody>
      </p:sp>
      <p:pic>
        <p:nvPicPr>
          <p:cNvPr id="23" name="Google Shape;67;g22cd3737084_1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793" y="2750343"/>
            <a:ext cx="530225" cy="347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67;g22cd3737084_1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65761" y="2790031"/>
            <a:ext cx="530225" cy="3476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170</Words>
  <Application>Microsoft Office PowerPoint</Application>
  <PresentationFormat>Presentazione su schermo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     Corso di Laurea in Esperto di gestione delle risorse umane e consulente del lavoro/Consulente del lavoro esperto di relazioni industriali  Settimana dello Studente La rilevazione delle opinioni delle studentesse e degli studenti sulla didattica a.a. 2023/2024  </vt:lpstr>
      <vt:lpstr>   Esiti rilevazione opinioni studenti a.a. 2022/23 Corso di Laurea in Consulente del lavoro ed esparto di relazioni industriali  Dati aggregati per CdS</vt:lpstr>
      <vt:lpstr>Criticità emerse e interventi correttivi  adottati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Settimana dello Studente  La rilevazione delle opinioni delle studentesse e degli studenti sulla didattica a.a. 2022/2023</dc:title>
  <dc:creator>utente</dc:creator>
  <cp:lastModifiedBy>l.mascolo</cp:lastModifiedBy>
  <cp:revision>15</cp:revision>
  <dcterms:created xsi:type="dcterms:W3CDTF">2014-03-19T13:55:03Z</dcterms:created>
  <dcterms:modified xsi:type="dcterms:W3CDTF">2024-04-03T08:48:17Z</dcterms:modified>
</cp:coreProperties>
</file>